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6" r:id="rId3"/>
    <p:sldId id="281" r:id="rId4"/>
    <p:sldId id="280" r:id="rId5"/>
    <p:sldId id="283" r:id="rId6"/>
    <p:sldId id="279" r:id="rId7"/>
    <p:sldId id="275" r:id="rId8"/>
    <p:sldId id="284" r:id="rId9"/>
    <p:sldId id="278" r:id="rId10"/>
    <p:sldId id="282" r:id="rId11"/>
    <p:sldId id="277"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a" initials="S" lastIdx="1" clrIdx="0"/>
  <p:cmAuthor id="1" name="Owner" initials="O"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2178" y="-546"/>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75AD70-B35D-4929-A1AA-477137CE07B0}" type="datetimeFigureOut">
              <a:rPr lang="en-US" smtClean="0"/>
              <a:t>8/4/2013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FF7CB3-7FC7-4BCC-A195-D0378842BE38}" type="slidenum">
              <a:rPr lang="en-US" smtClean="0"/>
              <a:t>‹#›</a:t>
            </a:fld>
            <a:endParaRPr lang="en-US"/>
          </a:p>
        </p:txBody>
      </p:sp>
    </p:spTree>
    <p:extLst>
      <p:ext uri="{BB962C8B-B14F-4D97-AF65-F5344CB8AC3E}">
        <p14:creationId xmlns:p14="http://schemas.microsoft.com/office/powerpoint/2010/main" val="2523782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C92FF-794E-4271-BA74-ED4E4A1350BB}" type="datetimeFigureOut">
              <a:rPr lang="en-US" smtClean="0"/>
              <a:t>8/4/2013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7F29DC-AEDF-4804-A363-8FAF57761BC3}" type="slidenum">
              <a:rPr lang="en-US" smtClean="0"/>
              <a:t>‹#›</a:t>
            </a:fld>
            <a:endParaRPr lang="en-US"/>
          </a:p>
        </p:txBody>
      </p:sp>
    </p:spTree>
    <p:extLst>
      <p:ext uri="{BB962C8B-B14F-4D97-AF65-F5344CB8AC3E}">
        <p14:creationId xmlns:p14="http://schemas.microsoft.com/office/powerpoint/2010/main" val="365929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10</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12</a:t>
            </a:fld>
            <a:endParaRPr lang="en-US"/>
          </a:p>
        </p:txBody>
      </p:sp>
    </p:spTree>
    <p:extLst>
      <p:ext uri="{BB962C8B-B14F-4D97-AF65-F5344CB8AC3E}">
        <p14:creationId xmlns:p14="http://schemas.microsoft.com/office/powerpoint/2010/main" val="114551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2423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43049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30011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9412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195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53762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C4697-9A55-45E1-B2B2-6E79EE65BB6F}" type="datetimeFigureOut">
              <a:rPr lang="en-US" smtClean="0"/>
              <a:t>8/4/2013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94144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C4697-9A55-45E1-B2B2-6E79EE65BB6F}" type="datetimeFigureOut">
              <a:rPr lang="en-US" smtClean="0"/>
              <a:t>8/4/2013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459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C4697-9A55-45E1-B2B2-6E79EE65BB6F}" type="datetimeFigureOut">
              <a:rPr lang="en-US" smtClean="0"/>
              <a:t>8/4/2013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2190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69447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7642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C4697-9A55-45E1-B2B2-6E79EE65BB6F}" type="datetimeFigureOut">
              <a:rPr lang="en-US" smtClean="0"/>
              <a:t>8/4/2013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61934-A238-4888-A2EE-4CA22DE2A503}" type="slidenum">
              <a:rPr lang="en-US" smtClean="0"/>
              <a:t>‹#›</a:t>
            </a:fld>
            <a:endParaRPr lang="en-US"/>
          </a:p>
        </p:txBody>
      </p:sp>
    </p:spTree>
    <p:extLst>
      <p:ext uri="{BB962C8B-B14F-4D97-AF65-F5344CB8AC3E}">
        <p14:creationId xmlns:p14="http://schemas.microsoft.com/office/powerpoint/2010/main" val="3558800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rmAutofit/>
          </a:bodyPr>
          <a:lstStyle/>
          <a:p>
            <a:r>
              <a:rPr lang="en-US" sz="8800" dirty="0" smtClean="0"/>
              <a:t>Patterns</a:t>
            </a:r>
            <a:endParaRPr lang="en-US" sz="8800" dirty="0"/>
          </a:p>
        </p:txBody>
      </p:sp>
      <p:pic>
        <p:nvPicPr>
          <p:cNvPr id="10" name="Picture 9"/>
          <p:cNvPicPr>
            <a:picLocks noChangeAspect="1"/>
          </p:cNvPicPr>
          <p:nvPr/>
        </p:nvPicPr>
        <p:blipFill rotWithShape="1">
          <a:blip r:embed="rId2" cstate="print">
            <a:clrChange>
              <a:clrFrom>
                <a:srgbClr val="FFFFFD"/>
              </a:clrFrom>
              <a:clrTo>
                <a:srgbClr val="FFFFFD">
                  <a:alpha val="0"/>
                </a:srgbClr>
              </a:clrTo>
            </a:clrChange>
            <a:extLst>
              <a:ext uri="{28A0092B-C50C-407E-A947-70E740481C1C}">
                <a14:useLocalDpi xmlns:a14="http://schemas.microsoft.com/office/drawing/2010/main" val="0"/>
              </a:ext>
            </a:extLst>
          </a:blip>
          <a:srcRect l="5152" t="11345" r="4545" b="14139"/>
          <a:stretch/>
        </p:blipFill>
        <p:spPr>
          <a:xfrm>
            <a:off x="34636" y="5638800"/>
            <a:ext cx="4128656" cy="1108364"/>
          </a:xfrm>
          <a:prstGeom prst="rect">
            <a:avLst/>
          </a:prstGeom>
        </p:spPr>
      </p:pic>
      <p:pic>
        <p:nvPicPr>
          <p:cNvPr id="6146" name="Picture 2"/>
          <p:cNvPicPr>
            <a:picLocks noChangeAspect="1" noChangeArrowheads="1"/>
          </p:cNvPicPr>
          <p:nvPr/>
        </p:nvPicPr>
        <p:blipFill>
          <a:blip r:embed="rId3">
            <a:clrChange>
              <a:clrFrom>
                <a:srgbClr val="FFFFFF"/>
              </a:clrFrom>
              <a:clrTo>
                <a:srgbClr val="FFFFFF">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19314" y="1676400"/>
            <a:ext cx="3642446" cy="371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130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pPr algn="l"/>
            <a:r>
              <a:rPr lang="en-US" b="1" dirty="0" smtClean="0">
                <a:solidFill>
                  <a:schemeClr val="tx1"/>
                </a:solidFill>
              </a:rPr>
              <a:t>Place the next 7 numbers in the correct position according to the pattern on the diagram below:</a:t>
            </a:r>
            <a:endParaRPr lang="en-US" b="1" dirty="0">
              <a:solidFill>
                <a:schemeClr val="tx1"/>
              </a:solidFill>
            </a:endParaRPr>
          </a:p>
        </p:txBody>
      </p:sp>
      <p:sp>
        <p:nvSpPr>
          <p:cNvPr id="8" name="TextBox 7"/>
          <p:cNvSpPr txBox="1">
            <a:spLocks noChangeArrowheads="1"/>
          </p:cNvSpPr>
          <p:nvPr/>
        </p:nvSpPr>
        <p:spPr bwMode="auto">
          <a:xfrm>
            <a:off x="268013"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cxnSp>
        <p:nvCxnSpPr>
          <p:cNvPr id="3" name="Straight Connector 2"/>
          <p:cNvCxnSpPr/>
          <p:nvPr/>
        </p:nvCxnSpPr>
        <p:spPr>
          <a:xfrm>
            <a:off x="2247900" y="2743200"/>
            <a:ext cx="49911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52700" y="2743200"/>
            <a:ext cx="342900" cy="400110"/>
          </a:xfrm>
          <a:prstGeom prst="rect">
            <a:avLst/>
          </a:prstGeom>
          <a:noFill/>
        </p:spPr>
        <p:txBody>
          <a:bodyPr wrap="square" rtlCol="0">
            <a:spAutoFit/>
          </a:bodyPr>
          <a:lstStyle/>
          <a:p>
            <a:r>
              <a:rPr lang="en-US" sz="2000" b="1" dirty="0" smtClean="0"/>
              <a:t>1</a:t>
            </a:r>
            <a:endParaRPr lang="en-US" sz="2000" b="1" dirty="0"/>
          </a:p>
        </p:txBody>
      </p:sp>
      <p:sp>
        <p:nvSpPr>
          <p:cNvPr id="9" name="TextBox 8"/>
          <p:cNvSpPr txBox="1"/>
          <p:nvPr/>
        </p:nvSpPr>
        <p:spPr>
          <a:xfrm>
            <a:off x="2870637" y="2286000"/>
            <a:ext cx="342900" cy="400110"/>
          </a:xfrm>
          <a:prstGeom prst="rect">
            <a:avLst/>
          </a:prstGeom>
          <a:noFill/>
        </p:spPr>
        <p:txBody>
          <a:bodyPr wrap="square" rtlCol="0">
            <a:spAutoFit/>
          </a:bodyPr>
          <a:lstStyle/>
          <a:p>
            <a:r>
              <a:rPr lang="en-US" sz="2000" b="1" dirty="0" smtClean="0"/>
              <a:t>2</a:t>
            </a:r>
            <a:endParaRPr lang="en-US" sz="2000" b="1" dirty="0"/>
          </a:p>
        </p:txBody>
      </p:sp>
      <p:grpSp>
        <p:nvGrpSpPr>
          <p:cNvPr id="5" name="Group 4"/>
          <p:cNvGrpSpPr/>
          <p:nvPr/>
        </p:nvGrpSpPr>
        <p:grpSpPr>
          <a:xfrm>
            <a:off x="1639613" y="5745738"/>
            <a:ext cx="2458107" cy="872550"/>
            <a:chOff x="1639613" y="5745738"/>
            <a:chExt cx="2458107" cy="872550"/>
          </a:xfrm>
        </p:grpSpPr>
        <p:sp>
          <p:nvSpPr>
            <p:cNvPr id="10" name="TextBox 9"/>
            <p:cNvSpPr txBox="1"/>
            <p:nvPr/>
          </p:nvSpPr>
          <p:spPr>
            <a:xfrm>
              <a:off x="1639613" y="5745738"/>
              <a:ext cx="342900" cy="400110"/>
            </a:xfrm>
            <a:prstGeom prst="rect">
              <a:avLst/>
            </a:prstGeom>
            <a:noFill/>
          </p:spPr>
          <p:txBody>
            <a:bodyPr wrap="square" rtlCol="0">
              <a:spAutoFit/>
            </a:bodyPr>
            <a:lstStyle/>
            <a:p>
              <a:r>
                <a:rPr lang="en-US" sz="2000" b="1" dirty="0" smtClean="0"/>
                <a:t>3</a:t>
              </a:r>
              <a:endParaRPr lang="en-US" sz="2000" b="1" dirty="0"/>
            </a:p>
          </p:txBody>
        </p:sp>
        <p:grpSp>
          <p:nvGrpSpPr>
            <p:cNvPr id="27" name="Group 26"/>
            <p:cNvGrpSpPr/>
            <p:nvPr/>
          </p:nvGrpSpPr>
          <p:grpSpPr>
            <a:xfrm>
              <a:off x="1639613" y="5756850"/>
              <a:ext cx="2458107" cy="861438"/>
              <a:chOff x="1218543" y="5232890"/>
              <a:chExt cx="2458107" cy="861438"/>
            </a:xfrm>
          </p:grpSpPr>
          <p:cxnSp>
            <p:nvCxnSpPr>
              <p:cNvPr id="16" name="Straight Connector 15"/>
              <p:cNvCxnSpPr/>
              <p:nvPr/>
            </p:nvCxnSpPr>
            <p:spPr>
              <a:xfrm>
                <a:off x="1218543" y="5694218"/>
                <a:ext cx="245810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369630" y="5694218"/>
                <a:ext cx="342900" cy="400110"/>
              </a:xfrm>
              <a:prstGeom prst="rect">
                <a:avLst/>
              </a:prstGeom>
              <a:noFill/>
            </p:spPr>
            <p:txBody>
              <a:bodyPr wrap="square" rtlCol="0">
                <a:spAutoFit/>
              </a:bodyPr>
              <a:lstStyle/>
              <a:p>
                <a:r>
                  <a:rPr lang="en-US" sz="2000" b="1" dirty="0" smtClean="0"/>
                  <a:t>4</a:t>
                </a:r>
                <a:endParaRPr lang="en-US" sz="2000" b="1" dirty="0"/>
              </a:p>
            </p:txBody>
          </p:sp>
          <p:sp>
            <p:nvSpPr>
              <p:cNvPr id="18" name="TextBox 17"/>
              <p:cNvSpPr txBox="1"/>
              <p:nvPr/>
            </p:nvSpPr>
            <p:spPr>
              <a:xfrm>
                <a:off x="1674430" y="5237018"/>
                <a:ext cx="342900" cy="400110"/>
              </a:xfrm>
              <a:prstGeom prst="rect">
                <a:avLst/>
              </a:prstGeom>
              <a:noFill/>
            </p:spPr>
            <p:txBody>
              <a:bodyPr wrap="square" rtlCol="0">
                <a:spAutoFit/>
              </a:bodyPr>
              <a:lstStyle/>
              <a:p>
                <a:r>
                  <a:rPr lang="en-US" sz="2000" b="1" dirty="0" smtClean="0"/>
                  <a:t>5</a:t>
                </a:r>
                <a:endParaRPr lang="en-US" sz="2000" b="1" dirty="0"/>
              </a:p>
            </p:txBody>
          </p:sp>
          <p:sp>
            <p:nvSpPr>
              <p:cNvPr id="19" name="TextBox 18"/>
              <p:cNvSpPr txBox="1"/>
              <p:nvPr/>
            </p:nvSpPr>
            <p:spPr>
              <a:xfrm>
                <a:off x="2855530" y="5237018"/>
                <a:ext cx="342900" cy="400110"/>
              </a:xfrm>
              <a:prstGeom prst="rect">
                <a:avLst/>
              </a:prstGeom>
              <a:noFill/>
            </p:spPr>
            <p:txBody>
              <a:bodyPr wrap="square" rtlCol="0">
                <a:spAutoFit/>
              </a:bodyPr>
              <a:lstStyle/>
              <a:p>
                <a:r>
                  <a:rPr lang="en-US" sz="2000" b="1" dirty="0"/>
                  <a:t>9</a:t>
                </a:r>
              </a:p>
            </p:txBody>
          </p:sp>
          <p:sp>
            <p:nvSpPr>
              <p:cNvPr id="21" name="TextBox 20"/>
              <p:cNvSpPr txBox="1"/>
              <p:nvPr/>
            </p:nvSpPr>
            <p:spPr>
              <a:xfrm>
                <a:off x="1979230" y="5232890"/>
                <a:ext cx="342900" cy="400110"/>
              </a:xfrm>
              <a:prstGeom prst="rect">
                <a:avLst/>
              </a:prstGeom>
              <a:noFill/>
            </p:spPr>
            <p:txBody>
              <a:bodyPr wrap="square" rtlCol="0">
                <a:spAutoFit/>
              </a:bodyPr>
              <a:lstStyle/>
              <a:p>
                <a:r>
                  <a:rPr lang="en-US" sz="2000" b="1" dirty="0" smtClean="0"/>
                  <a:t>6</a:t>
                </a:r>
                <a:endParaRPr lang="en-US" sz="2000" b="1" dirty="0"/>
              </a:p>
            </p:txBody>
          </p:sp>
          <p:sp>
            <p:nvSpPr>
              <p:cNvPr id="22" name="TextBox 21"/>
              <p:cNvSpPr txBox="1"/>
              <p:nvPr/>
            </p:nvSpPr>
            <p:spPr>
              <a:xfrm>
                <a:off x="2171700" y="5694218"/>
                <a:ext cx="342900" cy="400110"/>
              </a:xfrm>
              <a:prstGeom prst="rect">
                <a:avLst/>
              </a:prstGeom>
              <a:noFill/>
            </p:spPr>
            <p:txBody>
              <a:bodyPr wrap="square" rtlCol="0">
                <a:spAutoFit/>
              </a:bodyPr>
              <a:lstStyle/>
              <a:p>
                <a:r>
                  <a:rPr lang="en-US" sz="2000" b="1" dirty="0" smtClean="0"/>
                  <a:t>7</a:t>
                </a:r>
                <a:endParaRPr lang="en-US" sz="2000" b="1" dirty="0"/>
              </a:p>
            </p:txBody>
          </p:sp>
          <p:sp>
            <p:nvSpPr>
              <p:cNvPr id="23" name="TextBox 22"/>
              <p:cNvSpPr txBox="1"/>
              <p:nvPr/>
            </p:nvSpPr>
            <p:spPr>
              <a:xfrm>
                <a:off x="2837137" y="5694218"/>
                <a:ext cx="342900" cy="400110"/>
              </a:xfrm>
              <a:prstGeom prst="rect">
                <a:avLst/>
              </a:prstGeom>
              <a:noFill/>
            </p:spPr>
            <p:txBody>
              <a:bodyPr wrap="square" rtlCol="0">
                <a:spAutoFit/>
              </a:bodyPr>
              <a:lstStyle/>
              <a:p>
                <a:endParaRPr lang="en-US" sz="2000" b="1" dirty="0"/>
              </a:p>
            </p:txBody>
          </p:sp>
          <p:sp>
            <p:nvSpPr>
              <p:cNvPr id="24" name="TextBox 23"/>
              <p:cNvSpPr txBox="1"/>
              <p:nvPr/>
            </p:nvSpPr>
            <p:spPr>
              <a:xfrm>
                <a:off x="2514600" y="5248130"/>
                <a:ext cx="342900" cy="400110"/>
              </a:xfrm>
              <a:prstGeom prst="rect">
                <a:avLst/>
              </a:prstGeom>
              <a:noFill/>
            </p:spPr>
            <p:txBody>
              <a:bodyPr wrap="square" rtlCol="0">
                <a:spAutoFit/>
              </a:bodyPr>
              <a:lstStyle/>
              <a:p>
                <a:r>
                  <a:rPr lang="en-US" sz="2000" b="1" dirty="0" smtClean="0"/>
                  <a:t>8</a:t>
                </a:r>
                <a:endParaRPr lang="en-US" sz="2000" b="1" dirty="0"/>
              </a:p>
            </p:txBody>
          </p:sp>
        </p:grpSp>
      </p:grpSp>
      <p:sp>
        <p:nvSpPr>
          <p:cNvPr id="2" name="Oval Callout 1"/>
          <p:cNvSpPr/>
          <p:nvPr/>
        </p:nvSpPr>
        <p:spPr>
          <a:xfrm>
            <a:off x="2990850" y="3143310"/>
            <a:ext cx="3943350" cy="188589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Numbers that have curves are on top. Numbers with straight lines are on bottom</a:t>
            </a:r>
            <a:endParaRPr lang="en-US" dirty="0"/>
          </a:p>
        </p:txBody>
      </p:sp>
      <p:sp>
        <p:nvSpPr>
          <p:cNvPr id="25" name="TextBox 24"/>
          <p:cNvSpPr txBox="1"/>
          <p:nvPr/>
        </p:nvSpPr>
        <p:spPr>
          <a:xfrm>
            <a:off x="2249870" y="2316480"/>
            <a:ext cx="342900" cy="400110"/>
          </a:xfrm>
          <a:prstGeom prst="rect">
            <a:avLst/>
          </a:prstGeom>
          <a:noFill/>
        </p:spPr>
        <p:txBody>
          <a:bodyPr wrap="square" rtlCol="0">
            <a:spAutoFit/>
          </a:bodyPr>
          <a:lstStyle/>
          <a:p>
            <a:r>
              <a:rPr lang="en-US" sz="2000" b="1" dirty="0" smtClean="0"/>
              <a:t>0</a:t>
            </a:r>
            <a:endParaRPr lang="en-US" sz="2000" b="1" dirty="0"/>
          </a:p>
        </p:txBody>
      </p:sp>
    </p:spTree>
    <p:extLst>
      <p:ext uri="{BB962C8B-B14F-4D97-AF65-F5344CB8AC3E}">
        <p14:creationId xmlns:p14="http://schemas.microsoft.com/office/powerpoint/2010/main" val="39768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pPr algn="l"/>
            <a:r>
              <a:rPr lang="en-US" b="1" dirty="0" smtClean="0">
                <a:solidFill>
                  <a:schemeClr val="tx1"/>
                </a:solidFill>
              </a:rPr>
              <a:t>When you put a number in the function machine, it does something to it, and then spits out the changed number! The table shows the numbers that went into this function machine, and the changed number that came out. What number would come out if a 6 were put in?</a:t>
            </a:r>
            <a:endParaRPr lang="en-US"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6</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098316199"/>
              </p:ext>
            </p:extLst>
          </p:nvPr>
        </p:nvGraphicFramePr>
        <p:xfrm>
          <a:off x="2514600" y="4038600"/>
          <a:ext cx="1219200" cy="1828800"/>
        </p:xfrm>
        <a:graphic>
          <a:graphicData uri="http://schemas.openxmlformats.org/drawingml/2006/table">
            <a:tbl>
              <a:tblPr firstRow="1" bandRow="1">
                <a:tableStyleId>{5C22544A-7EE6-4342-B048-85BDC9FD1C3A}</a:tableStyleId>
              </a:tblPr>
              <a:tblGrid>
                <a:gridCol w="609600"/>
                <a:gridCol w="609600"/>
              </a:tblGrid>
              <a:tr h="289560">
                <a:tc>
                  <a:txBody>
                    <a:bodyPr/>
                    <a:lstStyle/>
                    <a:p>
                      <a:pPr algn="ctr"/>
                      <a:r>
                        <a:rPr lang="en-US" dirty="0" smtClean="0"/>
                        <a:t>In</a:t>
                      </a:r>
                      <a:endParaRPr lang="en-US" dirty="0"/>
                    </a:p>
                  </a:txBody>
                  <a:tcPr/>
                </a:tc>
                <a:tc>
                  <a:txBody>
                    <a:bodyPr/>
                    <a:lstStyle/>
                    <a:p>
                      <a:pPr algn="ctr"/>
                      <a:r>
                        <a:rPr lang="en-US" dirty="0" smtClean="0"/>
                        <a:t>Out</a:t>
                      </a:r>
                      <a:endParaRPr lang="en-US" dirty="0"/>
                    </a:p>
                  </a:txBody>
                  <a:tcPr/>
                </a:tc>
              </a:tr>
              <a:tr h="30480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304800">
                <a:tc>
                  <a:txBody>
                    <a:bodyPr/>
                    <a:lstStyle/>
                    <a:p>
                      <a:pPr algn="ctr"/>
                      <a:r>
                        <a:rPr lang="en-US" dirty="0" smtClean="0"/>
                        <a:t>2</a:t>
                      </a:r>
                      <a:endParaRPr lang="en-US" dirty="0"/>
                    </a:p>
                  </a:txBody>
                  <a:tcPr/>
                </a:tc>
                <a:tc>
                  <a:txBody>
                    <a:bodyPr/>
                    <a:lstStyle/>
                    <a:p>
                      <a:pPr algn="ctr"/>
                      <a:r>
                        <a:rPr lang="en-US" dirty="0" smtClean="0"/>
                        <a:t>4</a:t>
                      </a:r>
                      <a:endParaRPr lang="en-US" dirty="0"/>
                    </a:p>
                  </a:txBody>
                  <a:tcPr/>
                </a:tc>
              </a:tr>
              <a:tr h="304800">
                <a:tc>
                  <a:txBody>
                    <a:bodyPr/>
                    <a:lstStyle/>
                    <a:p>
                      <a:pPr algn="ctr"/>
                      <a:r>
                        <a:rPr lang="en-US" dirty="0" smtClean="0"/>
                        <a:t>3</a:t>
                      </a:r>
                      <a:endParaRPr lang="en-US" dirty="0"/>
                    </a:p>
                  </a:txBody>
                  <a:tcPr/>
                </a:tc>
                <a:tc>
                  <a:txBody>
                    <a:bodyPr/>
                    <a:lstStyle/>
                    <a:p>
                      <a:pPr algn="ctr"/>
                      <a:r>
                        <a:rPr lang="en-US" dirty="0" smtClean="0"/>
                        <a:t>9</a:t>
                      </a:r>
                      <a:endParaRPr lang="en-US" dirty="0"/>
                    </a:p>
                  </a:txBody>
                  <a:tcPr/>
                </a:tc>
              </a:tr>
              <a:tr h="304800">
                <a:tc>
                  <a:txBody>
                    <a:bodyPr/>
                    <a:lstStyle/>
                    <a:p>
                      <a:pPr algn="ctr"/>
                      <a:r>
                        <a:rPr lang="en-US" dirty="0" smtClean="0"/>
                        <a:t>4</a:t>
                      </a:r>
                      <a:endParaRPr lang="en-US" dirty="0"/>
                    </a:p>
                  </a:txBody>
                  <a:tcPr/>
                </a:tc>
                <a:tc>
                  <a:txBody>
                    <a:bodyPr/>
                    <a:lstStyle/>
                    <a:p>
                      <a:pPr algn="ctr"/>
                      <a:r>
                        <a:rPr lang="en-US" dirty="0" smtClean="0"/>
                        <a:t>16</a:t>
                      </a:r>
                      <a:endParaRPr lang="en-US" dirty="0"/>
                    </a:p>
                  </a:txBody>
                  <a:tcPr/>
                </a:tc>
              </a:tr>
            </a:tbl>
          </a:graphicData>
        </a:graphic>
      </p:graphicFrame>
      <p:pic>
        <p:nvPicPr>
          <p:cNvPr id="2050" name="Picture 2" descr="C:\Users\Owner\AppData\Local\Microsoft\Windows\Temporary Internet Files\Content.IE5\9F6S9S96\MC90025008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79672" y="3200400"/>
            <a:ext cx="1806166" cy="1958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90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4800"/>
            <a:ext cx="6400800" cy="3581400"/>
          </a:xfrm>
        </p:spPr>
        <p:txBody>
          <a:bodyPr>
            <a:noAutofit/>
          </a:bodyPr>
          <a:lstStyle/>
          <a:p>
            <a:pPr algn="l"/>
            <a:r>
              <a:rPr lang="en-US" sz="4000" b="1" dirty="0">
                <a:solidFill>
                  <a:schemeClr val="tx1"/>
                </a:solidFill>
              </a:rPr>
              <a:t>Take a sheet of paper . Fold it in </a:t>
            </a:r>
            <a:r>
              <a:rPr lang="en-US" sz="4000" b="1" dirty="0" smtClean="0">
                <a:solidFill>
                  <a:schemeClr val="tx1"/>
                </a:solidFill>
              </a:rPr>
              <a:t>half. Without </a:t>
            </a:r>
            <a:r>
              <a:rPr lang="en-US" sz="4000" b="1" dirty="0">
                <a:solidFill>
                  <a:schemeClr val="tx1"/>
                </a:solidFill>
              </a:rPr>
              <a:t>opening up the sheet of paper, fold it in</a:t>
            </a:r>
          </a:p>
          <a:p>
            <a:pPr algn="l"/>
            <a:r>
              <a:rPr lang="en-US" sz="4000" b="1" dirty="0">
                <a:solidFill>
                  <a:schemeClr val="tx1"/>
                </a:solidFill>
              </a:rPr>
              <a:t>half again. If you </a:t>
            </a:r>
            <a:r>
              <a:rPr lang="en-US" sz="4000" b="1" dirty="0" smtClean="0">
                <a:solidFill>
                  <a:schemeClr val="tx1"/>
                </a:solidFill>
              </a:rPr>
              <a:t>fold it one more time, how many sections would the paper be divided in?</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8</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90605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pPr algn="l"/>
            <a:r>
              <a:rPr lang="en-US" b="1" dirty="0" smtClean="0">
                <a:solidFill>
                  <a:schemeClr val="tx1"/>
                </a:solidFill>
              </a:rPr>
              <a:t>Ian </a:t>
            </a:r>
            <a:r>
              <a:rPr lang="en-US" b="1" dirty="0">
                <a:solidFill>
                  <a:schemeClr val="tx1"/>
                </a:solidFill>
              </a:rPr>
              <a:t>sells five </a:t>
            </a:r>
            <a:r>
              <a:rPr lang="en-US" b="1" dirty="0" smtClean="0">
                <a:solidFill>
                  <a:schemeClr val="tx1"/>
                </a:solidFill>
              </a:rPr>
              <a:t>raffle tickets </a:t>
            </a:r>
            <a:r>
              <a:rPr lang="en-US" b="1" dirty="0">
                <a:solidFill>
                  <a:schemeClr val="tx1"/>
                </a:solidFill>
              </a:rPr>
              <a:t>on the first</a:t>
            </a:r>
          </a:p>
          <a:p>
            <a:pPr algn="l"/>
            <a:r>
              <a:rPr lang="en-US" b="1" dirty="0">
                <a:solidFill>
                  <a:schemeClr val="tx1"/>
                </a:solidFill>
              </a:rPr>
              <a:t>day, seven </a:t>
            </a:r>
            <a:r>
              <a:rPr lang="en-US" b="1" dirty="0" smtClean="0">
                <a:solidFill>
                  <a:schemeClr val="tx1"/>
                </a:solidFill>
              </a:rPr>
              <a:t>raffle tickets </a:t>
            </a:r>
            <a:r>
              <a:rPr lang="en-US" b="1" dirty="0">
                <a:solidFill>
                  <a:schemeClr val="tx1"/>
                </a:solidFill>
              </a:rPr>
              <a:t>on the second day, ten on </a:t>
            </a:r>
            <a:r>
              <a:rPr lang="en-US" b="1" dirty="0" smtClean="0">
                <a:solidFill>
                  <a:schemeClr val="tx1"/>
                </a:solidFill>
              </a:rPr>
              <a:t>the third </a:t>
            </a:r>
            <a:r>
              <a:rPr lang="en-US" b="1" dirty="0">
                <a:solidFill>
                  <a:schemeClr val="tx1"/>
                </a:solidFill>
              </a:rPr>
              <a:t>day, fourteen on the fourth day. If </a:t>
            </a:r>
            <a:r>
              <a:rPr lang="en-US" b="1" dirty="0" smtClean="0">
                <a:solidFill>
                  <a:schemeClr val="tx1"/>
                </a:solidFill>
              </a:rPr>
              <a:t>Ian continues his </a:t>
            </a:r>
            <a:r>
              <a:rPr lang="en-US" b="1" dirty="0">
                <a:solidFill>
                  <a:schemeClr val="tx1"/>
                </a:solidFill>
              </a:rPr>
              <a:t>selling pattern, how many </a:t>
            </a:r>
            <a:r>
              <a:rPr lang="en-US" b="1" dirty="0" smtClean="0">
                <a:solidFill>
                  <a:schemeClr val="tx1"/>
                </a:solidFill>
              </a:rPr>
              <a:t>raffle tickets will he </a:t>
            </a:r>
            <a:r>
              <a:rPr lang="en-US" b="1" dirty="0">
                <a:solidFill>
                  <a:schemeClr val="tx1"/>
                </a:solidFill>
              </a:rPr>
              <a:t>sell on the tenth day? </a:t>
            </a: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59</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203103437"/>
              </p:ext>
            </p:extLst>
          </p:nvPr>
        </p:nvGraphicFramePr>
        <p:xfrm>
          <a:off x="2819400" y="4114800"/>
          <a:ext cx="3809996" cy="838200"/>
        </p:xfrm>
        <a:graphic>
          <a:graphicData uri="http://schemas.openxmlformats.org/drawingml/2006/table">
            <a:tbl>
              <a:tblPr>
                <a:tableStyleId>{5C22544A-7EE6-4342-B048-85BDC9FD1C3A}</a:tableStyleId>
              </a:tblPr>
              <a:tblGrid>
                <a:gridCol w="1136316"/>
                <a:gridCol w="267368"/>
                <a:gridCol w="267368"/>
                <a:gridCol w="267368"/>
                <a:gridCol w="267368"/>
                <a:gridCol w="267368"/>
                <a:gridCol w="267368"/>
                <a:gridCol w="267368"/>
                <a:gridCol w="267368"/>
                <a:gridCol w="267368"/>
                <a:gridCol w="267368"/>
              </a:tblGrid>
              <a:tr h="419100">
                <a:tc>
                  <a:txBody>
                    <a:bodyPr/>
                    <a:lstStyle/>
                    <a:p>
                      <a:pPr algn="l" fontAlgn="b"/>
                      <a:r>
                        <a:rPr lang="en-US" sz="1400" b="1" u="none" strike="noStrike" dirty="0">
                          <a:effectLst/>
                        </a:rPr>
                        <a:t>Day</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1</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2</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3</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4</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dirty="0">
                          <a:effectLst/>
                        </a:rPr>
                        <a:t>5</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6</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7</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8</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9</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10</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pPr algn="l" fontAlgn="b"/>
                      <a:r>
                        <a:rPr lang="en-US" sz="1400" b="1" u="none" strike="noStrike">
                          <a:effectLst/>
                        </a:rPr>
                        <a:t>Raffle Tickets</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5</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7</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10</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14</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dirty="0">
                          <a:effectLst/>
                        </a:rPr>
                        <a:t>19</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25</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32</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40</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a:effectLst/>
                        </a:rPr>
                        <a:t>49</a:t>
                      </a:r>
                      <a:endParaRPr lang="en-US" sz="14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dirty="0">
                          <a:effectLst/>
                        </a:rPr>
                        <a:t>59</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970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162800" cy="4800600"/>
          </a:xfrm>
        </p:spPr>
        <p:txBody>
          <a:bodyPr>
            <a:noAutofit/>
          </a:bodyPr>
          <a:lstStyle/>
          <a:p>
            <a:pPr algn="l"/>
            <a:r>
              <a:rPr lang="en-US" b="1" dirty="0" smtClean="0">
                <a:solidFill>
                  <a:schemeClr val="tx1"/>
                </a:solidFill>
              </a:rPr>
              <a:t>Paresh hunts for rocks on his vacation. The first day, he collects 2 rocks. The next day, he finds 6 rocks. On the third day, he finds 10 rocks on the cliff. On the fourth day, he finds 14 rocks in a creek. If Paresh keeps finding rocks in this way, how many total rocks will he have found altogether after the ninth day?</a:t>
            </a:r>
            <a:endParaRPr lang="en-US"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162</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32792344"/>
              </p:ext>
            </p:extLst>
          </p:nvPr>
        </p:nvGraphicFramePr>
        <p:xfrm>
          <a:off x="1295400" y="4572000"/>
          <a:ext cx="5562600" cy="838200"/>
        </p:xfrm>
        <a:graphic>
          <a:graphicData uri="http://schemas.openxmlformats.org/drawingml/2006/table">
            <a:tbl>
              <a:tblPr>
                <a:tableStyleId>{5C22544A-7EE6-4342-B048-85BDC9FD1C3A}</a:tableStyleId>
              </a:tblPr>
              <a:tblGrid>
                <a:gridCol w="1435384"/>
                <a:gridCol w="315084"/>
                <a:gridCol w="326754"/>
                <a:gridCol w="388993"/>
                <a:gridCol w="388993"/>
                <a:gridCol w="388993"/>
                <a:gridCol w="388993"/>
                <a:gridCol w="388993"/>
                <a:gridCol w="388993"/>
                <a:gridCol w="388993"/>
                <a:gridCol w="762427"/>
              </a:tblGrid>
              <a:tr h="397790">
                <a:tc>
                  <a:txBody>
                    <a:bodyPr/>
                    <a:lstStyle/>
                    <a:p>
                      <a:pPr algn="ctr" fontAlgn="b"/>
                      <a:r>
                        <a:rPr lang="en-US" sz="1600" b="1" u="none" strike="noStrike" dirty="0">
                          <a:effectLst/>
                        </a:rPr>
                        <a:t>Day</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1</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2</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3</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4</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5</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6</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7</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8</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9</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a:effectLst/>
                        </a:rPr>
                        <a:t>Total</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410">
                <a:tc>
                  <a:txBody>
                    <a:bodyPr/>
                    <a:lstStyle/>
                    <a:p>
                      <a:pPr algn="ctr" fontAlgn="b"/>
                      <a:r>
                        <a:rPr lang="en-US" sz="1600" b="1" u="none" strike="noStrike" dirty="0" smtClean="0">
                          <a:effectLst/>
                        </a:rPr>
                        <a:t>Rocks</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2</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6</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10</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14</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a:effectLst/>
                        </a:rPr>
                        <a:t>18</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22</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26</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30</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34</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162</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626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90600" y="381000"/>
            <a:ext cx="7162800" cy="1752600"/>
          </a:xfrm>
        </p:spPr>
        <p:txBody>
          <a:bodyPr>
            <a:noAutofit/>
          </a:bodyPr>
          <a:lstStyle/>
          <a:p>
            <a:pPr algn="l">
              <a:buClr>
                <a:schemeClr val="tx1">
                  <a:shade val="95000"/>
                </a:schemeClr>
              </a:buClr>
              <a:defRPr/>
            </a:pPr>
            <a:r>
              <a:rPr lang="en-US" b="1" dirty="0" smtClean="0">
                <a:solidFill>
                  <a:schemeClr val="tx1"/>
                </a:solidFill>
              </a:rPr>
              <a:t>Cujo’s Bakery opened a new shop in the mall. They </a:t>
            </a:r>
            <a:r>
              <a:rPr lang="en-US" b="1" dirty="0">
                <a:solidFill>
                  <a:schemeClr val="tx1"/>
                </a:solidFill>
              </a:rPr>
              <a:t>sold 9 </a:t>
            </a:r>
            <a:r>
              <a:rPr lang="en-US" b="1" dirty="0" smtClean="0">
                <a:solidFill>
                  <a:schemeClr val="tx1"/>
                </a:solidFill>
              </a:rPr>
              <a:t>cakes on </a:t>
            </a:r>
            <a:r>
              <a:rPr lang="en-US" b="1" dirty="0">
                <a:solidFill>
                  <a:schemeClr val="tx1"/>
                </a:solidFill>
              </a:rPr>
              <a:t>the first day, 15 </a:t>
            </a:r>
            <a:r>
              <a:rPr lang="en-US" b="1" dirty="0" smtClean="0">
                <a:solidFill>
                  <a:schemeClr val="tx1"/>
                </a:solidFill>
              </a:rPr>
              <a:t>cakes </a:t>
            </a:r>
            <a:r>
              <a:rPr lang="en-US" b="1" dirty="0">
                <a:solidFill>
                  <a:schemeClr val="tx1"/>
                </a:solidFill>
              </a:rPr>
              <a:t>on the second day, and 21 </a:t>
            </a:r>
            <a:r>
              <a:rPr lang="en-US" b="1" dirty="0" smtClean="0">
                <a:solidFill>
                  <a:schemeClr val="tx1"/>
                </a:solidFill>
              </a:rPr>
              <a:t>cakes </a:t>
            </a:r>
            <a:r>
              <a:rPr lang="en-US" b="1" dirty="0">
                <a:solidFill>
                  <a:schemeClr val="tx1"/>
                </a:solidFill>
              </a:rPr>
              <a:t>on the third day. On the fourth day, </a:t>
            </a:r>
            <a:r>
              <a:rPr lang="en-US" b="1" dirty="0" smtClean="0">
                <a:solidFill>
                  <a:schemeClr val="tx1"/>
                </a:solidFill>
              </a:rPr>
              <a:t>Cujo's </a:t>
            </a:r>
            <a:r>
              <a:rPr lang="en-US" b="1" dirty="0">
                <a:solidFill>
                  <a:schemeClr val="tx1"/>
                </a:solidFill>
              </a:rPr>
              <a:t>sold 27 </a:t>
            </a:r>
            <a:r>
              <a:rPr lang="en-US" b="1" dirty="0" smtClean="0">
                <a:solidFill>
                  <a:schemeClr val="tx1"/>
                </a:solidFill>
              </a:rPr>
              <a:t>cakes. If they continued to grow their business in the same pattern,  how </a:t>
            </a:r>
            <a:r>
              <a:rPr lang="en-US" b="1" dirty="0">
                <a:solidFill>
                  <a:schemeClr val="tx1"/>
                </a:solidFill>
              </a:rPr>
              <a:t>many </a:t>
            </a:r>
            <a:r>
              <a:rPr lang="en-US" b="1" dirty="0" smtClean="0">
                <a:solidFill>
                  <a:schemeClr val="tx1"/>
                </a:solidFill>
              </a:rPr>
              <a:t>cakes </a:t>
            </a:r>
            <a:r>
              <a:rPr lang="en-US" b="1" dirty="0">
                <a:solidFill>
                  <a:schemeClr val="tx1"/>
                </a:solidFill>
              </a:rPr>
              <a:t>did </a:t>
            </a:r>
            <a:r>
              <a:rPr lang="en-US" b="1" dirty="0" smtClean="0">
                <a:solidFill>
                  <a:schemeClr val="tx1"/>
                </a:solidFill>
              </a:rPr>
              <a:t>Cujo’s sell </a:t>
            </a:r>
            <a:r>
              <a:rPr lang="en-US" b="1" dirty="0">
                <a:solidFill>
                  <a:schemeClr val="tx1"/>
                </a:solidFill>
              </a:rPr>
              <a:t>on the </a:t>
            </a:r>
            <a:r>
              <a:rPr lang="en-US" b="1" dirty="0" smtClean="0">
                <a:solidFill>
                  <a:schemeClr val="tx1"/>
                </a:solidFill>
              </a:rPr>
              <a:t>fifteenth </a:t>
            </a:r>
            <a:r>
              <a:rPr lang="en-US" b="1" dirty="0">
                <a:solidFill>
                  <a:schemeClr val="tx1"/>
                </a:solidFill>
              </a:rPr>
              <a:t>day?</a:t>
            </a:r>
            <a:endParaRPr lang="en-US" dirty="0">
              <a:solidFill>
                <a:schemeClr val="tx1"/>
              </a:solidFill>
            </a:endParaRPr>
          </a:p>
        </p:txBody>
      </p:sp>
      <p:sp>
        <p:nvSpPr>
          <p:cNvPr id="8" name="TextBox 7"/>
          <p:cNvSpPr txBox="1">
            <a:spLocks noChangeArrowheads="1"/>
          </p:cNvSpPr>
          <p:nvPr/>
        </p:nvSpPr>
        <p:spPr bwMode="auto">
          <a:xfrm>
            <a:off x="3810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smtClean="0"/>
              <a:t>Answer: 93</a:t>
            </a:r>
            <a:endParaRPr lang="en-US" b="1" dirty="0"/>
          </a:p>
        </p:txBody>
      </p:sp>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331647923"/>
              </p:ext>
            </p:extLst>
          </p:nvPr>
        </p:nvGraphicFramePr>
        <p:xfrm>
          <a:off x="1905000" y="4648200"/>
          <a:ext cx="5714996" cy="571500"/>
        </p:xfrm>
        <a:graphic>
          <a:graphicData uri="http://schemas.openxmlformats.org/drawingml/2006/table">
            <a:tbl>
              <a:tblPr/>
              <a:tblGrid>
                <a:gridCol w="1166391"/>
                <a:gridCol w="256037"/>
                <a:gridCol w="316095"/>
                <a:gridCol w="316095"/>
                <a:gridCol w="316095"/>
                <a:gridCol w="316095"/>
                <a:gridCol w="316095"/>
                <a:gridCol w="316095"/>
                <a:gridCol w="316095"/>
                <a:gridCol w="316095"/>
                <a:gridCol w="293968"/>
                <a:gridCol w="293968"/>
                <a:gridCol w="293968"/>
                <a:gridCol w="293968"/>
                <a:gridCol w="293968"/>
                <a:gridCol w="293968"/>
              </a:tblGrid>
              <a:tr h="266700">
                <a:tc>
                  <a:txBody>
                    <a:bodyPr/>
                    <a:lstStyle/>
                    <a:p>
                      <a:pPr algn="ctr" fontAlgn="b"/>
                      <a:r>
                        <a:rPr lang="en-US" sz="1600" b="1" i="0" u="none" strike="noStrike" dirty="0">
                          <a:solidFill>
                            <a:srgbClr val="000000"/>
                          </a:solidFill>
                          <a:effectLst/>
                          <a:latin typeface="Calibri"/>
                        </a:rPr>
                        <a:t>Day</a:t>
                      </a:r>
                    </a:p>
                  </a:txBody>
                  <a:tcPr marL="9525" marR="9525" marT="9525" marB="0" anchor="b">
                    <a:lnL w="1270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2</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3</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6</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7</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8</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9</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10</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11</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12</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13</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14</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15</a:t>
                      </a:r>
                    </a:p>
                  </a:txBody>
                  <a:tcPr marL="9525" marR="9525" marT="9525" marB="0" anchor="b">
                    <a:lnL w="635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304800">
                <a:tc>
                  <a:txBody>
                    <a:bodyPr/>
                    <a:lstStyle/>
                    <a:p>
                      <a:pPr algn="ctr" fontAlgn="b"/>
                      <a:r>
                        <a:rPr lang="en-US" sz="1600" b="1" i="0" u="none" strike="noStrike">
                          <a:solidFill>
                            <a:srgbClr val="000000"/>
                          </a:solidFill>
                          <a:effectLst/>
                          <a:latin typeface="Calibri"/>
                        </a:rPr>
                        <a:t>Cakes</a:t>
                      </a:r>
                    </a:p>
                  </a:txBody>
                  <a:tcPr marL="9525" marR="9525" marT="9525" marB="0" anchor="b">
                    <a:lnL w="1270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9</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15</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21</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27</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33</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39</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45</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51</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57</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63</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69</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75</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81</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87</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93</a:t>
                      </a:r>
                    </a:p>
                  </a:txBody>
                  <a:tcPr marL="9525" marR="9525" marT="9525" marB="0" anchor="b">
                    <a:lnL w="635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4208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90600" y="381000"/>
            <a:ext cx="7162800" cy="6237288"/>
          </a:xfrm>
        </p:spPr>
        <p:txBody>
          <a:bodyPr>
            <a:noAutofit/>
          </a:bodyPr>
          <a:lstStyle/>
          <a:p>
            <a:pPr algn="l"/>
            <a:r>
              <a:rPr lang="en-US" sz="2800" b="1" dirty="0" smtClean="0">
                <a:solidFill>
                  <a:schemeClr val="tx1"/>
                </a:solidFill>
              </a:rPr>
              <a:t>Lynnette </a:t>
            </a:r>
            <a:r>
              <a:rPr lang="en-US" sz="2800" b="1" dirty="0">
                <a:solidFill>
                  <a:schemeClr val="tx1"/>
                </a:solidFill>
              </a:rPr>
              <a:t>is trying to get into shape for </a:t>
            </a:r>
            <a:r>
              <a:rPr lang="en-US" sz="2800" b="1" dirty="0" smtClean="0">
                <a:solidFill>
                  <a:schemeClr val="tx1"/>
                </a:solidFill>
              </a:rPr>
              <a:t>a marathon. She </a:t>
            </a:r>
            <a:r>
              <a:rPr lang="en-US" sz="2800" b="1" dirty="0">
                <a:solidFill>
                  <a:schemeClr val="tx1"/>
                </a:solidFill>
              </a:rPr>
              <a:t>runs </a:t>
            </a:r>
            <a:r>
              <a:rPr lang="en-US" sz="2800" b="1" dirty="0" smtClean="0">
                <a:solidFill>
                  <a:schemeClr val="tx1"/>
                </a:solidFill>
              </a:rPr>
              <a:t>1 kilometer </a:t>
            </a:r>
            <a:r>
              <a:rPr lang="en-US" sz="2800" b="1" dirty="0">
                <a:solidFill>
                  <a:schemeClr val="tx1"/>
                </a:solidFill>
              </a:rPr>
              <a:t>on the first day. </a:t>
            </a:r>
            <a:r>
              <a:rPr lang="en-US" sz="2800" b="1" dirty="0" smtClean="0">
                <a:solidFill>
                  <a:schemeClr val="tx1"/>
                </a:solidFill>
              </a:rPr>
              <a:t>She </a:t>
            </a:r>
            <a:r>
              <a:rPr lang="en-US" sz="2800" b="1" dirty="0">
                <a:solidFill>
                  <a:schemeClr val="tx1"/>
                </a:solidFill>
              </a:rPr>
              <a:t>runs two </a:t>
            </a:r>
            <a:r>
              <a:rPr lang="en-US" sz="2800" b="1" dirty="0" smtClean="0">
                <a:solidFill>
                  <a:schemeClr val="tx1"/>
                </a:solidFill>
              </a:rPr>
              <a:t>kilometers </a:t>
            </a:r>
            <a:r>
              <a:rPr lang="en-US" sz="2800" b="1" dirty="0">
                <a:solidFill>
                  <a:schemeClr val="tx1"/>
                </a:solidFill>
              </a:rPr>
              <a:t>each day for two </a:t>
            </a:r>
            <a:r>
              <a:rPr lang="en-US" sz="2800" b="1" dirty="0" smtClean="0">
                <a:solidFill>
                  <a:schemeClr val="tx1"/>
                </a:solidFill>
              </a:rPr>
              <a:t>days. Then she </a:t>
            </a:r>
            <a:r>
              <a:rPr lang="en-US" sz="2800" b="1" dirty="0">
                <a:solidFill>
                  <a:schemeClr val="tx1"/>
                </a:solidFill>
              </a:rPr>
              <a:t>runs 3 </a:t>
            </a:r>
            <a:r>
              <a:rPr lang="en-US" sz="2800" b="1" dirty="0" smtClean="0">
                <a:solidFill>
                  <a:schemeClr val="tx1"/>
                </a:solidFill>
              </a:rPr>
              <a:t>kilometers </a:t>
            </a:r>
            <a:r>
              <a:rPr lang="en-US" sz="2800" b="1" dirty="0">
                <a:solidFill>
                  <a:schemeClr val="tx1"/>
                </a:solidFill>
              </a:rPr>
              <a:t>a day for three </a:t>
            </a:r>
            <a:r>
              <a:rPr lang="en-US" sz="2800" b="1" dirty="0" smtClean="0">
                <a:solidFill>
                  <a:schemeClr val="tx1"/>
                </a:solidFill>
              </a:rPr>
              <a:t>days. How </a:t>
            </a:r>
            <a:r>
              <a:rPr lang="en-US" sz="2800" b="1" dirty="0">
                <a:solidFill>
                  <a:schemeClr val="tx1"/>
                </a:solidFill>
              </a:rPr>
              <a:t>many </a:t>
            </a:r>
            <a:r>
              <a:rPr lang="en-US" sz="2800" b="1" dirty="0" smtClean="0">
                <a:solidFill>
                  <a:schemeClr val="tx1"/>
                </a:solidFill>
              </a:rPr>
              <a:t>total kilometers </a:t>
            </a:r>
            <a:r>
              <a:rPr lang="en-US" sz="2800" b="1" dirty="0">
                <a:solidFill>
                  <a:schemeClr val="tx1"/>
                </a:solidFill>
              </a:rPr>
              <a:t>will </a:t>
            </a:r>
            <a:r>
              <a:rPr lang="en-US" sz="2800" b="1" dirty="0" smtClean="0">
                <a:solidFill>
                  <a:schemeClr val="tx1"/>
                </a:solidFill>
              </a:rPr>
              <a:t>Lynette </a:t>
            </a:r>
            <a:r>
              <a:rPr lang="en-US" sz="2800" b="1" dirty="0">
                <a:solidFill>
                  <a:schemeClr val="tx1"/>
                </a:solidFill>
              </a:rPr>
              <a:t>have run altogether when </a:t>
            </a:r>
            <a:r>
              <a:rPr lang="en-US" sz="2800" b="1" dirty="0" smtClean="0">
                <a:solidFill>
                  <a:schemeClr val="tx1"/>
                </a:solidFill>
              </a:rPr>
              <a:t>she </a:t>
            </a:r>
            <a:r>
              <a:rPr lang="en-US" sz="2800" b="1" dirty="0">
                <a:solidFill>
                  <a:schemeClr val="tx1"/>
                </a:solidFill>
              </a:rPr>
              <a:t>finishes </a:t>
            </a:r>
            <a:r>
              <a:rPr lang="en-US" sz="2800" b="1" dirty="0" smtClean="0">
                <a:solidFill>
                  <a:schemeClr val="tx1"/>
                </a:solidFill>
              </a:rPr>
              <a:t>her 5-kilometer training run if she keeps following the same training pattern?</a:t>
            </a:r>
            <a:endParaRPr lang="en-US" sz="2800" b="1" dirty="0">
              <a:solidFill>
                <a:schemeClr val="tx1"/>
              </a:solidFill>
            </a:endParaRPr>
          </a:p>
        </p:txBody>
      </p:sp>
      <p:sp>
        <p:nvSpPr>
          <p:cNvPr id="8" name="TextBox 7"/>
          <p:cNvSpPr txBox="1">
            <a:spLocks noChangeArrowheads="1"/>
          </p:cNvSpPr>
          <p:nvPr/>
        </p:nvSpPr>
        <p:spPr bwMode="auto">
          <a:xfrm>
            <a:off x="3810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smtClean="0"/>
              <a:t>Answer: 55</a:t>
            </a:r>
            <a:endParaRPr lang="en-US" dirty="0"/>
          </a:p>
        </p:txBody>
      </p:sp>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806641338"/>
              </p:ext>
            </p:extLst>
          </p:nvPr>
        </p:nvGraphicFramePr>
        <p:xfrm>
          <a:off x="1447800" y="4495800"/>
          <a:ext cx="6324601" cy="542925"/>
        </p:xfrm>
        <a:graphic>
          <a:graphicData uri="http://schemas.openxmlformats.org/drawingml/2006/table">
            <a:tbl>
              <a:tblPr/>
              <a:tblGrid>
                <a:gridCol w="1166889"/>
                <a:gridCol w="256146"/>
                <a:gridCol w="316230"/>
                <a:gridCol w="316230"/>
                <a:gridCol w="316230"/>
                <a:gridCol w="316230"/>
                <a:gridCol w="316230"/>
                <a:gridCol w="316230"/>
                <a:gridCol w="316230"/>
                <a:gridCol w="316230"/>
                <a:gridCol w="294094"/>
                <a:gridCol w="294094"/>
                <a:gridCol w="294094"/>
                <a:gridCol w="294094"/>
                <a:gridCol w="294094"/>
                <a:gridCol w="294094"/>
                <a:gridCol w="607162"/>
              </a:tblGrid>
              <a:tr h="276225">
                <a:tc>
                  <a:txBody>
                    <a:bodyPr/>
                    <a:lstStyle/>
                    <a:p>
                      <a:pPr algn="ctr" fontAlgn="b"/>
                      <a:r>
                        <a:rPr lang="en-US" sz="1600" b="1" i="0" u="none" strike="noStrike" dirty="0">
                          <a:solidFill>
                            <a:srgbClr val="000000"/>
                          </a:solidFill>
                          <a:effectLst/>
                          <a:latin typeface="Calibri"/>
                        </a:rPr>
                        <a:t>Day</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2</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3</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6</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7</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8</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9</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10</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11</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12</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13</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14</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15</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Total</a:t>
                      </a:r>
                    </a:p>
                  </a:txBody>
                  <a:tcPr marL="9525" marR="9525" marT="9525" marB="0" anchor="b">
                    <a:lnL w="1270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12700" cap="flat" cmpd="sng" algn="ctr">
                      <a:solidFill>
                        <a:srgbClr val="0F243E"/>
                      </a:solidFill>
                      <a:prstDash val="solid"/>
                      <a:round/>
                      <a:headEnd type="none" w="med" len="med"/>
                      <a:tailEnd type="none" w="med" len="med"/>
                    </a:lnB>
                  </a:tcPr>
                </a:tc>
              </a:tr>
              <a:tr h="266700">
                <a:tc>
                  <a:txBody>
                    <a:bodyPr/>
                    <a:lstStyle/>
                    <a:p>
                      <a:pPr algn="ctr" fontAlgn="b"/>
                      <a:r>
                        <a:rPr lang="en-US" sz="1600" b="1" i="0" u="none" strike="noStrike" dirty="0">
                          <a:solidFill>
                            <a:srgbClr val="000000"/>
                          </a:solidFill>
                          <a:effectLst/>
                          <a:latin typeface="Calibri"/>
                        </a:rPr>
                        <a:t>Kilometers</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1</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2</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2</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3</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3</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3</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4</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5</a:t>
                      </a:r>
                    </a:p>
                  </a:txBody>
                  <a:tcPr marL="9525" marR="9525" marT="9525" marB="0" anchor="b">
                    <a:lnL w="12700" cap="flat" cmpd="sng" algn="ctr">
                      <a:solidFill>
                        <a:srgbClr val="0F243E"/>
                      </a:solidFill>
                      <a:prstDash val="solid"/>
                      <a:round/>
                      <a:headEnd type="none" w="med" len="med"/>
                      <a:tailEnd type="none" w="med" len="med"/>
                    </a:lnL>
                    <a:lnR w="1270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55</a:t>
                      </a:r>
                    </a:p>
                  </a:txBody>
                  <a:tcPr marL="9525" marR="9525" marT="9525" marB="0" anchor="b">
                    <a:lnL w="1270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1270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9065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r>
              <a:rPr lang="en-US" b="1" dirty="0" smtClean="0">
                <a:solidFill>
                  <a:schemeClr val="tx1"/>
                </a:solidFill>
              </a:rPr>
              <a:t>Draw what the </a:t>
            </a:r>
            <a:r>
              <a:rPr lang="en-US" b="1" dirty="0">
                <a:solidFill>
                  <a:schemeClr val="tx1"/>
                </a:solidFill>
              </a:rPr>
              <a:t>next </a:t>
            </a:r>
            <a:r>
              <a:rPr lang="en-US" b="1" dirty="0" smtClean="0">
                <a:solidFill>
                  <a:schemeClr val="tx1"/>
                </a:solidFill>
              </a:rPr>
              <a:t>shape </a:t>
            </a:r>
            <a:r>
              <a:rPr lang="en-US" b="1" dirty="0">
                <a:solidFill>
                  <a:schemeClr val="tx1"/>
                </a:solidFill>
              </a:rPr>
              <a:t>would</a:t>
            </a:r>
            <a:r>
              <a:rPr lang="en-US" b="1" dirty="0" smtClean="0">
                <a:solidFill>
                  <a:schemeClr val="tx1"/>
                </a:solidFill>
              </a:rPr>
              <a:t> </a:t>
            </a:r>
            <a:r>
              <a:rPr lang="en-US" b="1" dirty="0">
                <a:solidFill>
                  <a:schemeClr val="tx1"/>
                </a:solidFill>
              </a:rPr>
              <a:t>look </a:t>
            </a:r>
            <a:r>
              <a:rPr lang="en-US" b="1" dirty="0" smtClean="0">
                <a:solidFill>
                  <a:schemeClr val="tx1"/>
                </a:solidFill>
              </a:rPr>
              <a:t>like.</a:t>
            </a:r>
            <a:endParaRPr lang="en-US"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Oval 1"/>
          <p:cNvSpPr/>
          <p:nvPr/>
        </p:nvSpPr>
        <p:spPr>
          <a:xfrm>
            <a:off x="762000" y="2438400"/>
            <a:ext cx="1905000" cy="1676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a:off x="990600" y="2514600"/>
            <a:ext cx="1447800" cy="1153510"/>
          </a:xfrm>
          <a:prstGeom prst="triangle">
            <a:avLst>
              <a:gd name="adj" fmla="val 513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1333500" y="2819400"/>
            <a:ext cx="800100" cy="76200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619250" y="3152775"/>
            <a:ext cx="228600" cy="1799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2819400" y="2438400"/>
            <a:ext cx="2195944" cy="1600200"/>
          </a:xfrm>
          <a:prstGeom prst="triangle">
            <a:avLst>
              <a:gd name="adj" fmla="val 513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400926" y="2819400"/>
            <a:ext cx="1094874" cy="1079314"/>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768072" y="3276600"/>
            <a:ext cx="346728" cy="2496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849649" y="3317828"/>
            <a:ext cx="197428" cy="1672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5105400" y="2105587"/>
            <a:ext cx="2286000" cy="1971536"/>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871968" y="2940734"/>
            <a:ext cx="723937" cy="4560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042294" y="3016044"/>
            <a:ext cx="412212" cy="30547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a:off x="6109359" y="3066635"/>
            <a:ext cx="304002" cy="185245"/>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2038331" y="5836077"/>
            <a:ext cx="1257337" cy="913298"/>
            <a:chOff x="1981200" y="4953000"/>
            <a:chExt cx="1257337" cy="913298"/>
          </a:xfrm>
        </p:grpSpPr>
        <p:grpSp>
          <p:nvGrpSpPr>
            <p:cNvPr id="26" name="Group 25"/>
            <p:cNvGrpSpPr/>
            <p:nvPr/>
          </p:nvGrpSpPr>
          <p:grpSpPr>
            <a:xfrm>
              <a:off x="1981200" y="4953000"/>
              <a:ext cx="1257337" cy="913298"/>
              <a:chOff x="2514600" y="5410200"/>
              <a:chExt cx="723937" cy="456098"/>
            </a:xfrm>
          </p:grpSpPr>
          <p:sp>
            <p:nvSpPr>
              <p:cNvPr id="23" name="Rectangle 22"/>
              <p:cNvSpPr/>
              <p:nvPr/>
            </p:nvSpPr>
            <p:spPr>
              <a:xfrm>
                <a:off x="2514600" y="5410200"/>
                <a:ext cx="723937" cy="4560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684926" y="5485510"/>
                <a:ext cx="412212" cy="30547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2751991" y="5536101"/>
                <a:ext cx="304002" cy="185245"/>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5-Point Star 26"/>
            <p:cNvSpPr/>
            <p:nvPr/>
          </p:nvSpPr>
          <p:spPr>
            <a:xfrm>
              <a:off x="2562234" y="5316914"/>
              <a:ext cx="209532" cy="185469"/>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5505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53" presetClass="entr" presetSubtype="16" fill="hold" nodeType="with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p:cTn id="14" dur="500" fill="hold"/>
                                        <p:tgtEl>
                                          <p:spTgt spid="28"/>
                                        </p:tgtEl>
                                        <p:attrNameLst>
                                          <p:attrName>ppt_w</p:attrName>
                                        </p:attrNameLst>
                                      </p:cBhvr>
                                      <p:tavLst>
                                        <p:tav tm="0">
                                          <p:val>
                                            <p:fltVal val="0"/>
                                          </p:val>
                                        </p:tav>
                                        <p:tav tm="100000">
                                          <p:val>
                                            <p:strVal val="#ppt_w"/>
                                          </p:val>
                                        </p:tav>
                                      </p:tavLst>
                                    </p:anim>
                                    <p:anim calcmode="lin" valueType="num">
                                      <p:cBhvr>
                                        <p:cTn id="15" dur="500" fill="hold"/>
                                        <p:tgtEl>
                                          <p:spTgt spid="28"/>
                                        </p:tgtEl>
                                        <p:attrNameLst>
                                          <p:attrName>ppt_h</p:attrName>
                                        </p:attrNameLst>
                                      </p:cBhvr>
                                      <p:tavLst>
                                        <p:tav tm="0">
                                          <p:val>
                                            <p:fltVal val="0"/>
                                          </p:val>
                                        </p:tav>
                                        <p:tav tm="100000">
                                          <p:val>
                                            <p:strVal val="#ppt_h"/>
                                          </p:val>
                                        </p:tav>
                                      </p:tavLst>
                                    </p:anim>
                                    <p:animEffect transition="in" filter="fade">
                                      <p:cBhvr>
                                        <p:cTn id="1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4800"/>
            <a:ext cx="6400800" cy="3581400"/>
          </a:xfrm>
        </p:spPr>
        <p:txBody>
          <a:bodyPr>
            <a:noAutofit/>
          </a:bodyPr>
          <a:lstStyle/>
          <a:p>
            <a:pPr algn="l"/>
            <a:r>
              <a:rPr lang="en-US" sz="4000" dirty="0" smtClean="0">
                <a:solidFill>
                  <a:schemeClr val="tx1"/>
                </a:solidFill>
              </a:rPr>
              <a:t>How many boxes would be in the next group in this sequence?</a:t>
            </a:r>
            <a:endParaRPr lang="en-US" sz="4000" dirty="0">
              <a:solidFill>
                <a:schemeClr val="tx1"/>
              </a:solidFill>
            </a:endParaRPr>
          </a:p>
        </p:txBody>
      </p:sp>
      <p:sp>
        <p:nvSpPr>
          <p:cNvPr id="8" name="TextBox 7"/>
          <p:cNvSpPr txBox="1">
            <a:spLocks noChangeArrowheads="1"/>
          </p:cNvSpPr>
          <p:nvPr/>
        </p:nvSpPr>
        <p:spPr bwMode="auto">
          <a:xfrm>
            <a:off x="524202" y="6404278"/>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25</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2" name="Rounded Rectangle 1"/>
          <p:cNvSpPr/>
          <p:nvPr/>
        </p:nvSpPr>
        <p:spPr>
          <a:xfrm>
            <a:off x="1303283" y="4029403"/>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019300" y="40386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362200" y="40386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010102" y="37338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362200" y="37338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086100" y="40767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429000" y="40767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076902" y="37719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429000" y="37719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3765332" y="4084582"/>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3762702" y="3765332"/>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063766" y="343163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429000" y="3429000"/>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3762702" y="3444766"/>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4558144" y="4078013"/>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4901044" y="4078013"/>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548946" y="3773213"/>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4901044" y="3773213"/>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295900" y="4066189"/>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5638800" y="4066189"/>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5286702" y="3761389"/>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638800" y="3761389"/>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4547635" y="3435568"/>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4890535" y="3435568"/>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4538437" y="3130768"/>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4890535" y="3130768"/>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5291959" y="3444766"/>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5634859" y="3444766"/>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5282761" y="3139966"/>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5634859" y="3139966"/>
            <a:ext cx="228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502270" y="3238498"/>
            <a:ext cx="577402" cy="1107996"/>
          </a:xfrm>
          <a:prstGeom prst="rect">
            <a:avLst/>
          </a:prstGeom>
          <a:noFill/>
        </p:spPr>
        <p:txBody>
          <a:bodyPr wrap="none" rtlCol="0">
            <a:spAutoFit/>
          </a:bodyPr>
          <a:lstStyle/>
          <a:p>
            <a:r>
              <a:rPr lang="en-US" sz="6600" dirty="0" smtClean="0"/>
              <a:t>?</a:t>
            </a:r>
            <a:endParaRPr lang="en-US" sz="6600" dirty="0"/>
          </a:p>
        </p:txBody>
      </p:sp>
    </p:spTree>
    <p:extLst>
      <p:ext uri="{BB962C8B-B14F-4D97-AF65-F5344CB8AC3E}">
        <p14:creationId xmlns:p14="http://schemas.microsoft.com/office/powerpoint/2010/main" val="109032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4800"/>
            <a:ext cx="6400800" cy="3581400"/>
          </a:xfrm>
        </p:spPr>
        <p:txBody>
          <a:bodyPr>
            <a:noAutofit/>
          </a:bodyPr>
          <a:lstStyle/>
          <a:p>
            <a:pPr algn="l"/>
            <a:r>
              <a:rPr lang="en-US" sz="4000" b="1" dirty="0" smtClean="0">
                <a:solidFill>
                  <a:schemeClr val="tx1"/>
                </a:solidFill>
              </a:rPr>
              <a:t>How many triangles would be in the next group in this sequence?</a:t>
            </a:r>
            <a:endParaRPr lang="en-US" sz="4000"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10</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
        <p:nvSpPr>
          <p:cNvPr id="3" name="TextBox 2"/>
          <p:cNvSpPr txBox="1"/>
          <p:nvPr/>
        </p:nvSpPr>
        <p:spPr>
          <a:xfrm>
            <a:off x="4726643" y="3141702"/>
            <a:ext cx="577402" cy="1107996"/>
          </a:xfrm>
          <a:prstGeom prst="rect">
            <a:avLst/>
          </a:prstGeom>
          <a:noFill/>
        </p:spPr>
        <p:txBody>
          <a:bodyPr wrap="none" rtlCol="0">
            <a:spAutoFit/>
          </a:bodyPr>
          <a:lstStyle/>
          <a:p>
            <a:r>
              <a:rPr lang="en-US" sz="6600" dirty="0" smtClean="0"/>
              <a:t>?</a:t>
            </a:r>
            <a:endParaRPr lang="en-US" sz="6600" dirty="0"/>
          </a:p>
        </p:txBody>
      </p:sp>
      <p:sp>
        <p:nvSpPr>
          <p:cNvPr id="4" name="Isosceles Triangle 3"/>
          <p:cNvSpPr/>
          <p:nvPr/>
        </p:nvSpPr>
        <p:spPr>
          <a:xfrm>
            <a:off x="1146941" y="3982895"/>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1935217" y="3754295"/>
            <a:ext cx="663728" cy="477695"/>
            <a:chOff x="1935217" y="3754295"/>
            <a:chExt cx="663728" cy="477695"/>
          </a:xfrm>
        </p:grpSpPr>
        <p:sp>
          <p:nvSpPr>
            <p:cNvPr id="38" name="Isosceles Triangle 37"/>
            <p:cNvSpPr/>
            <p:nvPr/>
          </p:nvSpPr>
          <p:spPr>
            <a:xfrm>
              <a:off x="1935217" y="4003390"/>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a:off x="2286262" y="4003390"/>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a:off x="2125717" y="3754295"/>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Isosceles Triangle 43"/>
          <p:cNvSpPr/>
          <p:nvPr/>
        </p:nvSpPr>
        <p:spPr>
          <a:xfrm>
            <a:off x="3473932" y="3449495"/>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3645513" y="3695700"/>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a:off x="3813679" y="3957670"/>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p:cNvGrpSpPr/>
          <p:nvPr/>
        </p:nvGrpSpPr>
        <p:grpSpPr>
          <a:xfrm>
            <a:off x="3111849" y="3711465"/>
            <a:ext cx="663728" cy="477695"/>
            <a:chOff x="1935217" y="3754295"/>
            <a:chExt cx="663728" cy="477695"/>
          </a:xfrm>
        </p:grpSpPr>
        <p:sp>
          <p:nvSpPr>
            <p:cNvPr id="48" name="Isosceles Triangle 47"/>
            <p:cNvSpPr/>
            <p:nvPr/>
          </p:nvSpPr>
          <p:spPr>
            <a:xfrm>
              <a:off x="1935217" y="4003390"/>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a:off x="2286262" y="4003390"/>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p:cNvSpPr/>
            <p:nvPr/>
          </p:nvSpPr>
          <p:spPr>
            <a:xfrm>
              <a:off x="2099440" y="3754295"/>
              <a:ext cx="312683"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5468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14400" y="304800"/>
            <a:ext cx="7010400" cy="3581400"/>
          </a:xfrm>
        </p:spPr>
        <p:txBody>
          <a:bodyPr>
            <a:noAutofit/>
          </a:bodyPr>
          <a:lstStyle/>
          <a:p>
            <a:pPr algn="l"/>
            <a:r>
              <a:rPr lang="en-US" b="1" dirty="0" smtClean="0">
                <a:solidFill>
                  <a:schemeClr val="tx1"/>
                </a:solidFill>
              </a:rPr>
              <a:t>Place the next 7 letters in the alphabet in the correct position according to the pattern on the diagram below:</a:t>
            </a:r>
            <a:endParaRPr lang="en-US"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a:t>
            </a:r>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cxnSp>
        <p:nvCxnSpPr>
          <p:cNvPr id="3" name="Straight Connector 2"/>
          <p:cNvCxnSpPr/>
          <p:nvPr/>
        </p:nvCxnSpPr>
        <p:spPr>
          <a:xfrm>
            <a:off x="2247900" y="2743200"/>
            <a:ext cx="49911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279430" y="2743200"/>
            <a:ext cx="342900" cy="400110"/>
          </a:xfrm>
          <a:prstGeom prst="rect">
            <a:avLst/>
          </a:prstGeom>
          <a:noFill/>
        </p:spPr>
        <p:txBody>
          <a:bodyPr wrap="square" rtlCol="0">
            <a:spAutoFit/>
          </a:bodyPr>
          <a:lstStyle/>
          <a:p>
            <a:r>
              <a:rPr lang="en-US" sz="2000" b="1" dirty="0"/>
              <a:t>A</a:t>
            </a:r>
          </a:p>
        </p:txBody>
      </p:sp>
      <p:sp>
        <p:nvSpPr>
          <p:cNvPr id="9" name="TextBox 8"/>
          <p:cNvSpPr txBox="1"/>
          <p:nvPr/>
        </p:nvSpPr>
        <p:spPr>
          <a:xfrm>
            <a:off x="2622987" y="2286000"/>
            <a:ext cx="342900" cy="400110"/>
          </a:xfrm>
          <a:prstGeom prst="rect">
            <a:avLst/>
          </a:prstGeom>
          <a:noFill/>
        </p:spPr>
        <p:txBody>
          <a:bodyPr wrap="square" rtlCol="0">
            <a:spAutoFit/>
          </a:bodyPr>
          <a:lstStyle/>
          <a:p>
            <a:r>
              <a:rPr lang="en-US" sz="2000" b="1" dirty="0" smtClean="0"/>
              <a:t>B</a:t>
            </a:r>
            <a:endParaRPr lang="en-US" sz="2000" b="1" dirty="0"/>
          </a:p>
        </p:txBody>
      </p:sp>
      <p:sp>
        <p:nvSpPr>
          <p:cNvPr id="10" name="TextBox 9"/>
          <p:cNvSpPr txBox="1"/>
          <p:nvPr/>
        </p:nvSpPr>
        <p:spPr>
          <a:xfrm>
            <a:off x="2990850" y="2286000"/>
            <a:ext cx="342900" cy="400110"/>
          </a:xfrm>
          <a:prstGeom prst="rect">
            <a:avLst/>
          </a:prstGeom>
          <a:noFill/>
        </p:spPr>
        <p:txBody>
          <a:bodyPr wrap="square" rtlCol="0">
            <a:spAutoFit/>
          </a:bodyPr>
          <a:lstStyle/>
          <a:p>
            <a:r>
              <a:rPr lang="en-US" sz="2000" b="1" dirty="0"/>
              <a:t>C</a:t>
            </a:r>
          </a:p>
        </p:txBody>
      </p:sp>
      <p:sp>
        <p:nvSpPr>
          <p:cNvPr id="11" name="TextBox 10"/>
          <p:cNvSpPr txBox="1"/>
          <p:nvPr/>
        </p:nvSpPr>
        <p:spPr>
          <a:xfrm>
            <a:off x="3333750" y="2286000"/>
            <a:ext cx="342900" cy="400110"/>
          </a:xfrm>
          <a:prstGeom prst="rect">
            <a:avLst/>
          </a:prstGeom>
          <a:noFill/>
        </p:spPr>
        <p:txBody>
          <a:bodyPr wrap="square" rtlCol="0">
            <a:spAutoFit/>
          </a:bodyPr>
          <a:lstStyle/>
          <a:p>
            <a:r>
              <a:rPr lang="en-US" sz="2000" b="1" dirty="0" smtClean="0"/>
              <a:t>D</a:t>
            </a:r>
            <a:endParaRPr lang="en-US" sz="2000" b="1" dirty="0"/>
          </a:p>
        </p:txBody>
      </p:sp>
      <p:sp>
        <p:nvSpPr>
          <p:cNvPr id="12" name="TextBox 11"/>
          <p:cNvSpPr txBox="1"/>
          <p:nvPr/>
        </p:nvSpPr>
        <p:spPr>
          <a:xfrm>
            <a:off x="3583370" y="2743200"/>
            <a:ext cx="342900" cy="400110"/>
          </a:xfrm>
          <a:prstGeom prst="rect">
            <a:avLst/>
          </a:prstGeom>
          <a:noFill/>
        </p:spPr>
        <p:txBody>
          <a:bodyPr wrap="square" rtlCol="0">
            <a:spAutoFit/>
          </a:bodyPr>
          <a:lstStyle/>
          <a:p>
            <a:r>
              <a:rPr lang="en-US" sz="2000" b="1" dirty="0" smtClean="0"/>
              <a:t>E</a:t>
            </a:r>
            <a:endParaRPr lang="en-US" sz="2000" b="1" dirty="0"/>
          </a:p>
        </p:txBody>
      </p:sp>
      <p:sp>
        <p:nvSpPr>
          <p:cNvPr id="13" name="TextBox 12"/>
          <p:cNvSpPr txBox="1"/>
          <p:nvPr/>
        </p:nvSpPr>
        <p:spPr>
          <a:xfrm>
            <a:off x="3926270" y="2743200"/>
            <a:ext cx="342900" cy="400110"/>
          </a:xfrm>
          <a:prstGeom prst="rect">
            <a:avLst/>
          </a:prstGeom>
          <a:noFill/>
        </p:spPr>
        <p:txBody>
          <a:bodyPr wrap="square" rtlCol="0">
            <a:spAutoFit/>
          </a:bodyPr>
          <a:lstStyle/>
          <a:p>
            <a:r>
              <a:rPr lang="en-US" sz="2000" b="1" dirty="0" smtClean="0"/>
              <a:t>F</a:t>
            </a:r>
            <a:endParaRPr lang="en-US" sz="2000" b="1" dirty="0"/>
          </a:p>
        </p:txBody>
      </p:sp>
      <p:sp>
        <p:nvSpPr>
          <p:cNvPr id="14" name="TextBox 13"/>
          <p:cNvSpPr txBox="1"/>
          <p:nvPr/>
        </p:nvSpPr>
        <p:spPr>
          <a:xfrm>
            <a:off x="4169980" y="2286000"/>
            <a:ext cx="342900" cy="400110"/>
          </a:xfrm>
          <a:prstGeom prst="rect">
            <a:avLst/>
          </a:prstGeom>
          <a:noFill/>
        </p:spPr>
        <p:txBody>
          <a:bodyPr wrap="square" rtlCol="0">
            <a:spAutoFit/>
          </a:bodyPr>
          <a:lstStyle/>
          <a:p>
            <a:r>
              <a:rPr lang="en-US" sz="2000" b="1" dirty="0" smtClean="0"/>
              <a:t>G</a:t>
            </a:r>
            <a:endParaRPr lang="en-US" sz="2000" b="1" dirty="0"/>
          </a:p>
        </p:txBody>
      </p:sp>
      <p:sp>
        <p:nvSpPr>
          <p:cNvPr id="15" name="TextBox 14"/>
          <p:cNvSpPr txBox="1"/>
          <p:nvPr/>
        </p:nvSpPr>
        <p:spPr>
          <a:xfrm>
            <a:off x="4533900" y="2743200"/>
            <a:ext cx="342900" cy="400110"/>
          </a:xfrm>
          <a:prstGeom prst="rect">
            <a:avLst/>
          </a:prstGeom>
          <a:noFill/>
        </p:spPr>
        <p:txBody>
          <a:bodyPr wrap="square" rtlCol="0">
            <a:spAutoFit/>
          </a:bodyPr>
          <a:lstStyle/>
          <a:p>
            <a:r>
              <a:rPr lang="en-US" sz="2000" b="1" dirty="0" smtClean="0"/>
              <a:t>H</a:t>
            </a:r>
            <a:endParaRPr lang="en-US" sz="2000" b="1" dirty="0"/>
          </a:p>
        </p:txBody>
      </p:sp>
      <p:grpSp>
        <p:nvGrpSpPr>
          <p:cNvPr id="27" name="Group 26"/>
          <p:cNvGrpSpPr/>
          <p:nvPr/>
        </p:nvGrpSpPr>
        <p:grpSpPr>
          <a:xfrm>
            <a:off x="1639613" y="5760978"/>
            <a:ext cx="2458107" cy="857310"/>
            <a:chOff x="1218543" y="5237018"/>
            <a:chExt cx="2458107" cy="857310"/>
          </a:xfrm>
        </p:grpSpPr>
        <p:cxnSp>
          <p:nvCxnSpPr>
            <p:cNvPr id="16" name="Straight Connector 15"/>
            <p:cNvCxnSpPr/>
            <p:nvPr/>
          </p:nvCxnSpPr>
          <p:spPr>
            <a:xfrm>
              <a:off x="1218543" y="5694218"/>
              <a:ext cx="245810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50073" y="5694218"/>
              <a:ext cx="342900" cy="400110"/>
            </a:xfrm>
            <a:prstGeom prst="rect">
              <a:avLst/>
            </a:prstGeom>
            <a:noFill/>
          </p:spPr>
          <p:txBody>
            <a:bodyPr wrap="square" rtlCol="0">
              <a:spAutoFit/>
            </a:bodyPr>
            <a:lstStyle/>
            <a:p>
              <a:r>
                <a:rPr lang="en-US" sz="2000" b="1" dirty="0" smtClean="0"/>
                <a:t>I</a:t>
              </a:r>
              <a:endParaRPr lang="en-US" sz="2000" b="1" dirty="0"/>
            </a:p>
          </p:txBody>
        </p:sp>
        <p:sp>
          <p:nvSpPr>
            <p:cNvPr id="18" name="TextBox 17"/>
            <p:cNvSpPr txBox="1"/>
            <p:nvPr/>
          </p:nvSpPr>
          <p:spPr>
            <a:xfrm>
              <a:off x="1593630" y="5237018"/>
              <a:ext cx="342900" cy="400110"/>
            </a:xfrm>
            <a:prstGeom prst="rect">
              <a:avLst/>
            </a:prstGeom>
            <a:noFill/>
          </p:spPr>
          <p:txBody>
            <a:bodyPr wrap="square" rtlCol="0">
              <a:spAutoFit/>
            </a:bodyPr>
            <a:lstStyle/>
            <a:p>
              <a:r>
                <a:rPr lang="en-US" sz="2000" b="1" dirty="0" smtClean="0"/>
                <a:t>J</a:t>
              </a:r>
              <a:endParaRPr lang="en-US" sz="2000" b="1" dirty="0"/>
            </a:p>
          </p:txBody>
        </p:sp>
        <p:sp>
          <p:nvSpPr>
            <p:cNvPr id="19" name="TextBox 18"/>
            <p:cNvSpPr txBox="1"/>
            <p:nvPr/>
          </p:nvSpPr>
          <p:spPr>
            <a:xfrm>
              <a:off x="3124200" y="5237018"/>
              <a:ext cx="342900" cy="400110"/>
            </a:xfrm>
            <a:prstGeom prst="rect">
              <a:avLst/>
            </a:prstGeom>
            <a:noFill/>
          </p:spPr>
          <p:txBody>
            <a:bodyPr wrap="square" rtlCol="0">
              <a:spAutoFit/>
            </a:bodyPr>
            <a:lstStyle/>
            <a:p>
              <a:r>
                <a:rPr lang="en-US" sz="2000" b="1" dirty="0" smtClean="0"/>
                <a:t>O</a:t>
              </a:r>
              <a:endParaRPr lang="en-US" sz="2000" b="1" dirty="0"/>
            </a:p>
          </p:txBody>
        </p:sp>
        <p:sp>
          <p:nvSpPr>
            <p:cNvPr id="21" name="TextBox 20"/>
            <p:cNvSpPr txBox="1"/>
            <p:nvPr/>
          </p:nvSpPr>
          <p:spPr>
            <a:xfrm>
              <a:off x="1828800" y="5694218"/>
              <a:ext cx="342900" cy="400110"/>
            </a:xfrm>
            <a:prstGeom prst="rect">
              <a:avLst/>
            </a:prstGeom>
            <a:noFill/>
          </p:spPr>
          <p:txBody>
            <a:bodyPr wrap="square" rtlCol="0">
              <a:spAutoFit/>
            </a:bodyPr>
            <a:lstStyle/>
            <a:p>
              <a:r>
                <a:rPr lang="en-US" sz="2000" b="1" dirty="0" smtClean="0"/>
                <a:t>K</a:t>
              </a:r>
              <a:endParaRPr lang="en-US" sz="2000" b="1" dirty="0"/>
            </a:p>
          </p:txBody>
        </p:sp>
        <p:sp>
          <p:nvSpPr>
            <p:cNvPr id="22" name="TextBox 21"/>
            <p:cNvSpPr txBox="1"/>
            <p:nvPr/>
          </p:nvSpPr>
          <p:spPr>
            <a:xfrm>
              <a:off x="2171700" y="5694218"/>
              <a:ext cx="342900" cy="400110"/>
            </a:xfrm>
            <a:prstGeom prst="rect">
              <a:avLst/>
            </a:prstGeom>
            <a:noFill/>
          </p:spPr>
          <p:txBody>
            <a:bodyPr wrap="square" rtlCol="0">
              <a:spAutoFit/>
            </a:bodyPr>
            <a:lstStyle/>
            <a:p>
              <a:r>
                <a:rPr lang="en-US" sz="2000" b="1" dirty="0" smtClean="0"/>
                <a:t>L</a:t>
              </a:r>
              <a:endParaRPr lang="en-US" sz="2000" b="1" dirty="0"/>
            </a:p>
          </p:txBody>
        </p:sp>
        <p:sp>
          <p:nvSpPr>
            <p:cNvPr id="23" name="TextBox 22"/>
            <p:cNvSpPr txBox="1"/>
            <p:nvPr/>
          </p:nvSpPr>
          <p:spPr>
            <a:xfrm>
              <a:off x="2837137" y="5694218"/>
              <a:ext cx="342900" cy="400110"/>
            </a:xfrm>
            <a:prstGeom prst="rect">
              <a:avLst/>
            </a:prstGeom>
            <a:noFill/>
          </p:spPr>
          <p:txBody>
            <a:bodyPr wrap="square" rtlCol="0">
              <a:spAutoFit/>
            </a:bodyPr>
            <a:lstStyle/>
            <a:p>
              <a:r>
                <a:rPr lang="en-US" sz="2000" b="1" dirty="0" smtClean="0"/>
                <a:t>N</a:t>
              </a:r>
              <a:endParaRPr lang="en-US" sz="2000" b="1" dirty="0"/>
            </a:p>
          </p:txBody>
        </p:sp>
        <p:sp>
          <p:nvSpPr>
            <p:cNvPr id="24" name="TextBox 23"/>
            <p:cNvSpPr txBox="1"/>
            <p:nvPr/>
          </p:nvSpPr>
          <p:spPr>
            <a:xfrm>
              <a:off x="2514600" y="5694218"/>
              <a:ext cx="342900" cy="400110"/>
            </a:xfrm>
            <a:prstGeom prst="rect">
              <a:avLst/>
            </a:prstGeom>
            <a:noFill/>
          </p:spPr>
          <p:txBody>
            <a:bodyPr wrap="square" rtlCol="0">
              <a:spAutoFit/>
            </a:bodyPr>
            <a:lstStyle/>
            <a:p>
              <a:r>
                <a:rPr lang="en-US" sz="2000" b="1" dirty="0" smtClean="0"/>
                <a:t>M</a:t>
              </a:r>
              <a:endParaRPr lang="en-US" sz="2000" b="1" dirty="0"/>
            </a:p>
          </p:txBody>
        </p:sp>
      </p:grpSp>
      <p:sp>
        <p:nvSpPr>
          <p:cNvPr id="2" name="Oval Callout 1"/>
          <p:cNvSpPr/>
          <p:nvPr/>
        </p:nvSpPr>
        <p:spPr>
          <a:xfrm>
            <a:off x="2990850" y="3143310"/>
            <a:ext cx="3943350" cy="188589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Letters that have curves are on top. Letters with straight lines are on bottom</a:t>
            </a:r>
            <a:endParaRPr lang="en-US" dirty="0"/>
          </a:p>
        </p:txBody>
      </p:sp>
    </p:spTree>
    <p:extLst>
      <p:ext uri="{BB962C8B-B14F-4D97-AF65-F5344CB8AC3E}">
        <p14:creationId xmlns:p14="http://schemas.microsoft.com/office/powerpoint/2010/main" val="406263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par>
                                <p:cTn id="12" presetID="53" presetClass="entr" presetSubtype="16"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500" fill="hold"/>
                                        <p:tgtEl>
                                          <p:spTgt spid="27"/>
                                        </p:tgtEl>
                                        <p:attrNameLst>
                                          <p:attrName>ppt_w</p:attrName>
                                        </p:attrNameLst>
                                      </p:cBhvr>
                                      <p:tavLst>
                                        <p:tav tm="0">
                                          <p:val>
                                            <p:fltVal val="0"/>
                                          </p:val>
                                        </p:tav>
                                        <p:tav tm="100000">
                                          <p:val>
                                            <p:strVal val="#ppt_w"/>
                                          </p:val>
                                        </p:tav>
                                      </p:tavLst>
                                    </p:anim>
                                    <p:anim calcmode="lin" valueType="num">
                                      <p:cBhvr>
                                        <p:cTn id="15" dur="500" fill="hold"/>
                                        <p:tgtEl>
                                          <p:spTgt spid="27"/>
                                        </p:tgtEl>
                                        <p:attrNameLst>
                                          <p:attrName>ppt_h</p:attrName>
                                        </p:attrNameLst>
                                      </p:cBhvr>
                                      <p:tavLst>
                                        <p:tav tm="0">
                                          <p:val>
                                            <p:fltVal val="0"/>
                                          </p:val>
                                        </p:tav>
                                        <p:tav tm="100000">
                                          <p:val>
                                            <p:strVal val="#ppt_h"/>
                                          </p:val>
                                        </p:tav>
                                      </p:tavLst>
                                    </p:anim>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1900</TotalTime>
  <Words>648</Words>
  <Application>Microsoft Office PowerPoint</Application>
  <PresentationFormat>On-screen Show (4:3)</PresentationFormat>
  <Paragraphs>183</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Patterns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it Out</dc:title>
  <dc:creator>Sylvia</dc:creator>
  <cp:lastModifiedBy>Owner</cp:lastModifiedBy>
  <cp:revision>96</cp:revision>
  <cp:lastPrinted>2012-09-16T01:37:52Z</cp:lastPrinted>
  <dcterms:created xsi:type="dcterms:W3CDTF">2011-08-10T03:06:22Z</dcterms:created>
  <dcterms:modified xsi:type="dcterms:W3CDTF">2013-08-04T20:22:56Z</dcterms:modified>
</cp:coreProperties>
</file>